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70" r:id="rId14"/>
    <p:sldId id="267" r:id="rId15"/>
    <p:sldId id="268" r:id="rId16"/>
    <p:sldId id="269" r:id="rId17"/>
    <p:sldId id="271" r:id="rId18"/>
    <p:sldId id="272"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autoAdjust="0"/>
    <p:restoredTop sz="94660"/>
  </p:normalViewPr>
  <p:slideViewPr>
    <p:cSldViewPr snapToGrid="0">
      <p:cViewPr varScale="1">
        <p:scale>
          <a:sx n="90" d="100"/>
          <a:sy n="90" d="100"/>
        </p:scale>
        <p:origin x="69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41E74B-1A8A-42C3-B683-55F0353F013F}"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4F376-79BE-4588-8CBE-63DFA569ABDA}" type="slidenum">
              <a:rPr lang="zh-CN" altLang="en-US" smtClean="0"/>
              <a:t>‹#›</a:t>
            </a:fld>
            <a:endParaRPr lang="zh-CN" altLang="en-US"/>
          </a:p>
        </p:txBody>
      </p:sp>
    </p:spTree>
    <p:extLst>
      <p:ext uri="{BB962C8B-B14F-4D97-AF65-F5344CB8AC3E}">
        <p14:creationId xmlns:p14="http://schemas.microsoft.com/office/powerpoint/2010/main" val="996602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
        <p:cNvGrpSpPr/>
        <p:nvPr/>
      </p:nvGrpSpPr>
      <p:grpSpPr>
        <a:xfrm>
          <a:off x="0" y="0"/>
          <a:ext cx="0" cy="0"/>
          <a:chOff x="0" y="0"/>
          <a:chExt cx="0" cy="0"/>
        </a:xfrm>
      </p:grpSpPr>
      <p:sp>
        <p:nvSpPr>
          <p:cNvPr id="13" name="Google Shape;13;p1: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 name="Google Shape;14;p1: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15" name="Google Shape;15;p1: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10</a:t>
            </a:fld>
            <a:endParaRPr lang="zh-CN" altLang="en-US"/>
          </a:p>
        </p:txBody>
      </p:sp>
    </p:spTree>
    <p:extLst>
      <p:ext uri="{BB962C8B-B14F-4D97-AF65-F5344CB8AC3E}">
        <p14:creationId xmlns:p14="http://schemas.microsoft.com/office/powerpoint/2010/main" val="194935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11</a:t>
            </a:fld>
            <a:endParaRPr lang="zh-CN" altLang="en-US"/>
          </a:p>
        </p:txBody>
      </p:sp>
    </p:spTree>
    <p:extLst>
      <p:ext uri="{BB962C8B-B14F-4D97-AF65-F5344CB8AC3E}">
        <p14:creationId xmlns:p14="http://schemas.microsoft.com/office/powerpoint/2010/main" val="90224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13</a:t>
            </a:fld>
            <a:endParaRPr lang="zh-CN" altLang="en-US"/>
          </a:p>
        </p:txBody>
      </p:sp>
    </p:spTree>
    <p:extLst>
      <p:ext uri="{BB962C8B-B14F-4D97-AF65-F5344CB8AC3E}">
        <p14:creationId xmlns:p14="http://schemas.microsoft.com/office/powerpoint/2010/main" val="48796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9E60F-61FF-1854-3559-DCDFE812216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85C05F7-022E-5F98-50CA-40E72D118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0CC2BF-7FF6-63F6-61A3-CF1717752103}"/>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63361085-E966-EF30-8BC5-EDBF322C81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653B45-9749-5CA9-38A6-A52B0537950D}"/>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29966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58EA0-5611-A28E-9856-70D42A1C5AE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8486722-B727-D484-5733-431E110DCF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8FBB4F-A78B-F715-5125-177DF861B6FE}"/>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5F9E1BA4-E7AF-FA6C-DF9C-1D17A85DE3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351562-CC6A-F407-5759-98E63FD82978}"/>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12325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6A1F1DC-C9FF-19DD-39C9-C64B80EFA22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0D51A39-BE30-7285-AE29-A9CA5EBDA65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BB9D2D-8979-C2F8-9628-06EE74D53358}"/>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840781EC-B658-9A67-D100-504CBD694D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605151-D96D-613A-8A66-456DFB3573D6}"/>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988797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type="blank">
  <p:cSld name="1_Blank">
    <p:bg>
      <p:bgPr>
        <a:blipFill>
          <a:blip r:embed="rId2">
            <a:alphaModFix/>
          </a:blip>
          <a:stretch>
            <a:fillRect/>
          </a:stretch>
        </a:blipFill>
        <a:effectLst/>
      </p:bgPr>
    </p:bg>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239648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1DDE7-030F-9D0D-ECBA-F7A2A3482C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DB3476-E714-4F5B-D3E6-A0D674EF12E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9FEF79-2A62-162C-3001-64140942D509}"/>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DBB6446E-6028-9821-2663-A86214AC3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E15D9B-D807-8CB0-2B0F-4D3CC5A92ECC}"/>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26630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43536-D554-6C16-689B-796C433446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1270A7-2754-3131-454B-CE60CBC7AC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61FC8F-475A-8857-8784-2F1186D6A510}"/>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F19CA2CE-725E-3360-4D29-0530C4796B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9D75C-1CC0-CF3F-EC38-1A793781B148}"/>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749545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3CCE5-95F8-865D-4209-80DFBC51A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DB9C41-AA13-493A-B07D-7E220B2C37B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20FF433-5AE9-42BC-25B4-2FB93B22C63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CFD9149-C77C-7DF8-622F-8C29B1397899}"/>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5724D93D-10E2-1553-559C-1699D4DE4F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4158435-E26C-5F75-F8B1-804D6786D69E}"/>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141501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5C938-4149-BFFF-E6AF-ACCBDF66094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9EEF78C-436E-0C89-A369-415512EEEE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7EADE5F-1960-1736-EB10-B242ED90357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3DB326-E90E-A783-3DE7-30005C9635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3CEE804-8ABD-E982-197A-7C491CF6357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FC66174-755E-AE86-0F6A-C5AEEA3E323C}"/>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8" name="页脚占位符 7">
            <a:extLst>
              <a:ext uri="{FF2B5EF4-FFF2-40B4-BE49-F238E27FC236}">
                <a16:creationId xmlns:a16="http://schemas.microsoft.com/office/drawing/2014/main" id="{6755D744-69AD-55BF-8BBF-E3F79C2DCB1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2FF450-0AB9-BB3F-EFC5-EA01D02FAF74}"/>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617479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69850-03EC-3BD9-9127-76980DDE22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97B4F3-4544-517E-16F5-1FD73063B241}"/>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4" name="页脚占位符 3">
            <a:extLst>
              <a:ext uri="{FF2B5EF4-FFF2-40B4-BE49-F238E27FC236}">
                <a16:creationId xmlns:a16="http://schemas.microsoft.com/office/drawing/2014/main" id="{D667B6FA-7BBD-384F-2E60-CC139D2DE3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F92F50-3D8F-C301-829F-D08F9069883D}"/>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160677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1BA73DA-17A9-8A16-86C4-D0F34308BB29}"/>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3" name="页脚占位符 2">
            <a:extLst>
              <a:ext uri="{FF2B5EF4-FFF2-40B4-BE49-F238E27FC236}">
                <a16:creationId xmlns:a16="http://schemas.microsoft.com/office/drawing/2014/main" id="{28CCD3F1-554B-C947-1FD3-9B443F31EF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193B2BB-6A0B-621A-C595-EE928653CEB6}"/>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503190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2F49-37AA-2823-00EE-88E93F1B57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CE70E0-8EFF-04FA-667B-1B38B8877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7C80302-0FDD-8FD7-0C79-CF25AA7F4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BF954A6-1721-1D3C-D84C-60F47520A107}"/>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1411F774-2DD3-5B48-8D53-FA5128AC08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806FE8-8E0D-6025-F077-76C58E4CD179}"/>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404581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D10B5-3654-7870-9020-1F252E5247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7889454-0945-4174-FD49-A67291BC7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3125823-07BC-45C3-5D6C-D19579F82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A9BE00-3AD7-8F56-B2D7-3DDF49C15951}"/>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0B5642F2-5777-63BA-B36F-339BB8F409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100FDA-380F-DFA3-662F-AA586A11B7DE}"/>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993853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2ABB9A-E930-3923-0C75-1324CF47E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2CC596A-B8C0-096F-53C3-28AC2A9F1D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27A1E4-AD9B-6D77-7CF1-E33CC45043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0C35920F-89E4-C943-AF42-E464A3E0F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BC1CE82-6BB1-D431-7AC1-1918FB3CC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747724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3">
            <a:alphaModFix/>
          </a:blip>
          <a:srcRect t="6861"/>
          <a:stretch/>
        </p:blipFill>
        <p:spPr>
          <a:xfrm>
            <a:off x="0" y="1"/>
            <a:ext cx="12192000" cy="6857999"/>
          </a:xfrm>
          <a:prstGeom prst="rect">
            <a:avLst/>
          </a:prstGeom>
          <a:noFill/>
          <a:ln>
            <a:noFill/>
          </a:ln>
        </p:spPr>
      </p:pic>
    </p:spTree>
    <p:extLst>
      <p:ext uri="{BB962C8B-B14F-4D97-AF65-F5344CB8AC3E}">
        <p14:creationId xmlns:p14="http://schemas.microsoft.com/office/powerpoint/2010/main" val="4133001581"/>
      </p:ext>
    </p:extLst>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
        <p:cNvGrpSpPr/>
        <p:nvPr/>
      </p:nvGrpSpPr>
      <p:grpSpPr>
        <a:xfrm>
          <a:off x="0" y="0"/>
          <a:ext cx="0" cy="0"/>
          <a:chOff x="0" y="0"/>
          <a:chExt cx="0" cy="0"/>
        </a:xfrm>
      </p:grpSpPr>
      <p:sp>
        <p:nvSpPr>
          <p:cNvPr id="2" name="标题 1">
            <a:extLst>
              <a:ext uri="{FF2B5EF4-FFF2-40B4-BE49-F238E27FC236}">
                <a16:creationId xmlns:a16="http://schemas.microsoft.com/office/drawing/2014/main" id="{752DFB0E-4322-E6DE-3D30-0E7EC223C4EB}"/>
              </a:ext>
            </a:extLst>
          </p:cNvPr>
          <p:cNvSpPr txBox="1">
            <a:spLocks/>
          </p:cNvSpPr>
          <p:nvPr/>
        </p:nvSpPr>
        <p:spPr>
          <a:xfrm>
            <a:off x="1051835" y="1485284"/>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altLang="zh-CN" sz="4800" b="1" kern="0" dirty="0">
                <a:latin typeface="Calibri" panose="020F0502020204030204" pitchFamily="34" charset="0"/>
                <a:ea typeface="Calibri" panose="020F0502020204030204" pitchFamily="34" charset="0"/>
                <a:cs typeface="Calibri" panose="020F0502020204030204" pitchFamily="34" charset="0"/>
              </a:rPr>
              <a:t>Athena Project Progress Report</a:t>
            </a:r>
            <a:endParaRPr lang="zh-CN" altLang="en-US" sz="48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TextBox 3">
            <a:extLst>
              <a:ext uri="{FF2B5EF4-FFF2-40B4-BE49-F238E27FC236}">
                <a16:creationId xmlns:a16="http://schemas.microsoft.com/office/drawing/2014/main" id="{E2F88C58-521A-A4AE-1B8D-BE14852025FA}"/>
              </a:ext>
            </a:extLst>
          </p:cNvPr>
          <p:cNvSpPr txBox="1"/>
          <p:nvPr/>
        </p:nvSpPr>
        <p:spPr>
          <a:xfrm>
            <a:off x="4077937" y="4760436"/>
            <a:ext cx="3703147" cy="830997"/>
          </a:xfrm>
          <a:prstGeom prst="rect">
            <a:avLst/>
          </a:prstGeom>
          <a:noFill/>
        </p:spPr>
        <p:txBody>
          <a:bodyPr wrap="square">
            <a:spAutoFit/>
          </a:bodyPr>
          <a:lstStyle/>
          <a:p>
            <a:pPr algn="ctr" defTabSz="1219170">
              <a:buClr>
                <a:srgbClr val="000000"/>
              </a:buClr>
            </a:pP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Yufei Gu  Jie Gao </a:t>
            </a:r>
            <a:r>
              <a:rPr lang="en-US" altLang="zh-CN" sz="2400" b="1" kern="0"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Jikun</a:t>
            </a: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Lu</a:t>
            </a:r>
          </a:p>
          <a:p>
            <a:pPr algn="ctr" defTabSz="1219170">
              <a:buClr>
                <a:srgbClr val="000000"/>
              </a:buClr>
            </a:pP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April 27</a:t>
            </a:r>
            <a:r>
              <a:rPr lang="en-US" altLang="zh-CN" sz="2400" b="1" kern="0" baseline="300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th</a:t>
            </a: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2023</a:t>
            </a:r>
            <a:endParaRPr lang="zh-CN" altLang="en-US" sz="2400" b="1" kern="0" dirty="0">
              <a:solidFill>
                <a:srgbClr val="000000"/>
              </a:solidFill>
              <a:latin typeface="Calibri" panose="020F0502020204030204" pitchFamily="34" charset="0"/>
              <a:ea typeface="Sarasa UI SC" panose="02000500000000000000" pitchFamily="2" charset="-122"/>
              <a:cs typeface="Calibri" panose="020F0502020204030204" pitchFamily="34" charset="0"/>
              <a:sym typeface="Arial"/>
            </a:endParaRPr>
          </a:p>
        </p:txBody>
      </p:sp>
      <p:pic>
        <p:nvPicPr>
          <p:cNvPr id="1028" name="Picture 4">
            <a:extLst>
              <a:ext uri="{FF2B5EF4-FFF2-40B4-BE49-F238E27FC236}">
                <a16:creationId xmlns:a16="http://schemas.microsoft.com/office/drawing/2014/main" id="{D642DFF2-6796-CF32-7607-213BD9E5E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Final Work (Rev 1.1)</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grpSp>
        <p:nvGrpSpPr>
          <p:cNvPr id="11" name="组合 10">
            <a:extLst>
              <a:ext uri="{FF2B5EF4-FFF2-40B4-BE49-F238E27FC236}">
                <a16:creationId xmlns:a16="http://schemas.microsoft.com/office/drawing/2014/main" id="{8B48E476-BFDE-AB2C-DCF9-68A9C36F8D2E}"/>
              </a:ext>
            </a:extLst>
          </p:cNvPr>
          <p:cNvGrpSpPr/>
          <p:nvPr/>
        </p:nvGrpSpPr>
        <p:grpSpPr>
          <a:xfrm>
            <a:off x="482019" y="999066"/>
            <a:ext cx="11227961" cy="4859867"/>
            <a:chOff x="168172" y="999067"/>
            <a:chExt cx="11227961" cy="4859867"/>
          </a:xfrm>
        </p:grpSpPr>
        <p:pic>
          <p:nvPicPr>
            <p:cNvPr id="4" name="图片 3" descr="电子零件&#10;&#10;中度可信度描述已自动生成">
              <a:extLst>
                <a:ext uri="{FF2B5EF4-FFF2-40B4-BE49-F238E27FC236}">
                  <a16:creationId xmlns:a16="http://schemas.microsoft.com/office/drawing/2014/main" id="{FCC9AAB4-1035-0100-3524-69E0C4F42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842" y="999067"/>
              <a:ext cx="4537291" cy="4859866"/>
            </a:xfrm>
            <a:prstGeom prst="rect">
              <a:avLst/>
            </a:prstGeom>
          </p:spPr>
        </p:pic>
        <p:pic>
          <p:nvPicPr>
            <p:cNvPr id="6" name="图片 5" descr="卡通人物&#10;&#10;低可信度描述已自动生成">
              <a:extLst>
                <a:ext uri="{FF2B5EF4-FFF2-40B4-BE49-F238E27FC236}">
                  <a16:creationId xmlns:a16="http://schemas.microsoft.com/office/drawing/2014/main" id="{341582F1-5FE8-CF69-AA43-E7F7FF7D7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72" y="999068"/>
              <a:ext cx="3339038" cy="4859866"/>
            </a:xfrm>
            <a:prstGeom prst="rect">
              <a:avLst/>
            </a:prstGeom>
          </p:spPr>
        </p:pic>
        <p:pic>
          <p:nvPicPr>
            <p:cNvPr id="10" name="图片 9" descr="电子设备的屏幕&#10;&#10;低可信度描述已自动生成">
              <a:extLst>
                <a:ext uri="{FF2B5EF4-FFF2-40B4-BE49-F238E27FC236}">
                  <a16:creationId xmlns:a16="http://schemas.microsoft.com/office/drawing/2014/main" id="{341FBEBF-59A3-4EDA-6FF6-F31908019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7210" y="999067"/>
              <a:ext cx="3351632" cy="4859866"/>
            </a:xfrm>
            <a:prstGeom prst="rect">
              <a:avLst/>
            </a:prstGeom>
          </p:spPr>
        </p:pic>
      </p:grpSp>
    </p:spTree>
    <p:extLst>
      <p:ext uri="{BB962C8B-B14F-4D97-AF65-F5344CB8AC3E}">
        <p14:creationId xmlns:p14="http://schemas.microsoft.com/office/powerpoint/2010/main" val="197321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Does it work?</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sp>
        <p:nvSpPr>
          <p:cNvPr id="5" name="文本框 4">
            <a:extLst>
              <a:ext uri="{FF2B5EF4-FFF2-40B4-BE49-F238E27FC236}">
                <a16:creationId xmlns:a16="http://schemas.microsoft.com/office/drawing/2014/main" id="{48A9A0CD-498A-ECD6-0265-94A2DC9DF05F}"/>
              </a:ext>
            </a:extLst>
          </p:cNvPr>
          <p:cNvSpPr txBox="1"/>
          <p:nvPr/>
        </p:nvSpPr>
        <p:spPr>
          <a:xfrm>
            <a:off x="1320800" y="1312335"/>
            <a:ext cx="4394202" cy="3970318"/>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For FE310 G002, it works in Freedom Studio But it needs to modify the configuration file.</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FE310 G002 comes from the </a:t>
            </a:r>
            <a:r>
              <a:rPr lang="en-US" altLang="zh-CN" b="1" dirty="0" err="1">
                <a:latin typeface="Calibri" panose="020F0502020204030204" pitchFamily="34" charset="0"/>
                <a:ea typeface="Calibri" panose="020F0502020204030204" pitchFamily="34" charset="0"/>
                <a:cs typeface="Calibri" panose="020F0502020204030204" pitchFamily="34" charset="0"/>
              </a:rPr>
              <a:t>SiFive</a:t>
            </a:r>
            <a:r>
              <a:rPr lang="en-US" altLang="zh-CN" b="1" dirty="0">
                <a:latin typeface="Calibri" panose="020F0502020204030204" pitchFamily="34" charset="0"/>
                <a:ea typeface="Calibri" panose="020F0502020204030204" pitchFamily="34" charset="0"/>
                <a:cs typeface="Calibri" panose="020F0502020204030204" pitchFamily="34" charset="0"/>
              </a:rPr>
              <a:t> development board.</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There is a difference in the memory address settings between FE310 G000 and G002, so we made modifications to the configuration file. The modified file can be found in our GitHub project.</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After modifying the configuration file, FE310 G002 can be programmed through JTAG.</a:t>
            </a:r>
          </a:p>
        </p:txBody>
      </p:sp>
      <p:pic>
        <p:nvPicPr>
          <p:cNvPr id="7" name="图片 6">
            <a:extLst>
              <a:ext uri="{FF2B5EF4-FFF2-40B4-BE49-F238E27FC236}">
                <a16:creationId xmlns:a16="http://schemas.microsoft.com/office/drawing/2014/main" id="{ECB06D40-6550-3465-54D1-C6CF0C88E156}"/>
              </a:ext>
            </a:extLst>
          </p:cNvPr>
          <p:cNvPicPr>
            <a:picLocks noChangeAspect="1"/>
          </p:cNvPicPr>
          <p:nvPr/>
        </p:nvPicPr>
        <p:blipFill>
          <a:blip r:embed="rId3"/>
          <a:stretch>
            <a:fillRect/>
          </a:stretch>
        </p:blipFill>
        <p:spPr>
          <a:xfrm>
            <a:off x="6476999" y="1059065"/>
            <a:ext cx="5253002" cy="4739870"/>
          </a:xfrm>
          <a:prstGeom prst="rect">
            <a:avLst/>
          </a:prstGeom>
        </p:spPr>
      </p:pic>
    </p:spTree>
    <p:extLst>
      <p:ext uri="{BB962C8B-B14F-4D97-AF65-F5344CB8AC3E}">
        <p14:creationId xmlns:p14="http://schemas.microsoft.com/office/powerpoint/2010/main" val="384652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ECE858-C25E-2C52-FC48-309FBC2D0179}"/>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400" b="1"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Demonstrate LED blinking using Athena board.</a:t>
            </a:r>
            <a:endParaRPr lang="zh-CN" altLang="en-US" sz="36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7" name="图片 6" descr="桌子上的电路版&#10;&#10;中度可信度描述已自动生成">
            <a:extLst>
              <a:ext uri="{FF2B5EF4-FFF2-40B4-BE49-F238E27FC236}">
                <a16:creationId xmlns:a16="http://schemas.microsoft.com/office/drawing/2014/main" id="{06759B25-885B-4A95-6F91-64274C663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014" y="1182298"/>
            <a:ext cx="4338942" cy="4493403"/>
          </a:xfrm>
          <a:prstGeom prst="rect">
            <a:avLst/>
          </a:prstGeom>
        </p:spPr>
      </p:pic>
    </p:spTree>
    <p:extLst>
      <p:ext uri="{BB962C8B-B14F-4D97-AF65-F5344CB8AC3E}">
        <p14:creationId xmlns:p14="http://schemas.microsoft.com/office/powerpoint/2010/main" val="102105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6141AC-5ADC-4281-310D-062F1160319B}"/>
              </a:ext>
            </a:extLst>
          </p:cNvPr>
          <p:cNvSpPr txBox="1"/>
          <p:nvPr/>
        </p:nvSpPr>
        <p:spPr>
          <a:xfrm>
            <a:off x="186266" y="128601"/>
            <a:ext cx="9609667" cy="584775"/>
          </a:xfrm>
          <a:prstGeom prst="rect">
            <a:avLst/>
          </a:prstGeom>
          <a:noFill/>
        </p:spPr>
        <p:txBody>
          <a:bodyPr wrap="square">
            <a:spAutoFit/>
          </a:bodyPr>
          <a:lstStyle/>
          <a:p>
            <a:r>
              <a:rPr lang="en-US" altLang="zh-CN"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can support external battery charging and discharging.</a:t>
            </a:r>
            <a:endParaRPr lang="zh-CN" altLang="en-US" sz="3200" b="1" dirty="0">
              <a:solidFill>
                <a:schemeClr val="bg1"/>
              </a:solidFill>
              <a:latin typeface="Calibri" panose="020F0502020204030204" pitchFamily="34" charset="0"/>
              <a:cs typeface="Calibri" panose="020F0502020204030204" pitchFamily="34" charset="0"/>
            </a:endParaRPr>
          </a:p>
        </p:txBody>
      </p:sp>
      <p:grpSp>
        <p:nvGrpSpPr>
          <p:cNvPr id="12" name="组合 11">
            <a:extLst>
              <a:ext uri="{FF2B5EF4-FFF2-40B4-BE49-F238E27FC236}">
                <a16:creationId xmlns:a16="http://schemas.microsoft.com/office/drawing/2014/main" id="{81D818B5-4E81-FE98-39FA-F0140F4C0990}"/>
              </a:ext>
            </a:extLst>
          </p:cNvPr>
          <p:cNvGrpSpPr/>
          <p:nvPr/>
        </p:nvGrpSpPr>
        <p:grpSpPr>
          <a:xfrm>
            <a:off x="4051503" y="987063"/>
            <a:ext cx="7529211" cy="4883873"/>
            <a:chOff x="3796321" y="928577"/>
            <a:chExt cx="7529211" cy="4883873"/>
          </a:xfrm>
        </p:grpSpPr>
        <p:pic>
          <p:nvPicPr>
            <p:cNvPr id="9" name="图片 8" descr="图片包含 游戏机, 电路&#10;&#10;描述已自动生成">
              <a:extLst>
                <a:ext uri="{FF2B5EF4-FFF2-40B4-BE49-F238E27FC236}">
                  <a16:creationId xmlns:a16="http://schemas.microsoft.com/office/drawing/2014/main" id="{3D61D8A0-3C41-6F18-71F5-CDBDBB74A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04" y="928577"/>
              <a:ext cx="3654228" cy="4873256"/>
            </a:xfrm>
            <a:prstGeom prst="rect">
              <a:avLst/>
            </a:prstGeom>
          </p:spPr>
        </p:pic>
        <p:pic>
          <p:nvPicPr>
            <p:cNvPr id="11" name="图片 10" descr="电子零件&#10;&#10;中度可信度描述已自动生成">
              <a:extLst>
                <a:ext uri="{FF2B5EF4-FFF2-40B4-BE49-F238E27FC236}">
                  <a16:creationId xmlns:a16="http://schemas.microsoft.com/office/drawing/2014/main" id="{772D6803-2122-0D95-C21B-7A071C7B8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321" y="928577"/>
              <a:ext cx="3874983" cy="4883873"/>
            </a:xfrm>
            <a:prstGeom prst="rect">
              <a:avLst/>
            </a:prstGeom>
          </p:spPr>
        </p:pic>
      </p:grpSp>
      <p:sp>
        <p:nvSpPr>
          <p:cNvPr id="14" name="文本框 13">
            <a:extLst>
              <a:ext uri="{FF2B5EF4-FFF2-40B4-BE49-F238E27FC236}">
                <a16:creationId xmlns:a16="http://schemas.microsoft.com/office/drawing/2014/main" id="{C334FB7C-0C7D-1B43-9F2D-091056997ADC}"/>
              </a:ext>
            </a:extLst>
          </p:cNvPr>
          <p:cNvSpPr txBox="1"/>
          <p:nvPr/>
        </p:nvSpPr>
        <p:spPr>
          <a:xfrm>
            <a:off x="496512" y="1760816"/>
            <a:ext cx="3232298" cy="1200329"/>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After our testing, we have confirmed that our design can support both battery charging and power supply functions.</a:t>
            </a:r>
            <a:endParaRPr lang="zh-CN" altLang="en-US" b="1" dirty="0">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E4116675-8BDC-DF54-285D-09AE0C006019}"/>
              </a:ext>
            </a:extLst>
          </p:cNvPr>
          <p:cNvSpPr txBox="1"/>
          <p:nvPr/>
        </p:nvSpPr>
        <p:spPr>
          <a:xfrm>
            <a:off x="496512" y="3674677"/>
            <a:ext cx="2833381" cy="1200329"/>
          </a:xfrm>
          <a:prstGeom prst="rect">
            <a:avLst/>
          </a:prstGeom>
          <a:noFill/>
        </p:spPr>
        <p:txBody>
          <a:bodyPr wrap="square">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The pictures represent the external battery power supply mode and external battery charging mode.</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323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2F5E31-B412-61B7-D467-7A3F027B88AB}"/>
              </a:ext>
            </a:extLst>
          </p:cNvPr>
          <p:cNvSpPr txBox="1"/>
          <p:nvPr/>
        </p:nvSpPr>
        <p:spPr>
          <a:xfrm>
            <a:off x="186266" y="128601"/>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The cost of our design</a:t>
            </a:r>
            <a:endParaRPr lang="zh-CN" altLang="en-US" sz="3200" b="1" dirty="0">
              <a:solidFill>
                <a:schemeClr val="bg1"/>
              </a:solidFill>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10861D6-43FD-6063-8B32-73C6E5CDCCF7}"/>
              </a:ext>
            </a:extLst>
          </p:cNvPr>
          <p:cNvSpPr txBox="1"/>
          <p:nvPr/>
        </p:nvSpPr>
        <p:spPr>
          <a:xfrm>
            <a:off x="602512" y="1274985"/>
            <a:ext cx="4742121" cy="1200329"/>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Due to the elimination of the cost of using local suppliers to assemble PCBs and the cost of licensing Segger's J-link, we have greatly saved on development costs.</a:t>
            </a:r>
          </a:p>
        </p:txBody>
      </p:sp>
      <p:sp>
        <p:nvSpPr>
          <p:cNvPr id="6" name="文本框 5">
            <a:extLst>
              <a:ext uri="{FF2B5EF4-FFF2-40B4-BE49-F238E27FC236}">
                <a16:creationId xmlns:a16="http://schemas.microsoft.com/office/drawing/2014/main" id="{6E2FDC5C-6323-8625-0739-4D9ED4ABDAA9}"/>
              </a:ext>
            </a:extLst>
          </p:cNvPr>
          <p:cNvSpPr txBox="1"/>
          <p:nvPr/>
        </p:nvSpPr>
        <p:spPr>
          <a:xfrm>
            <a:off x="602512" y="2709231"/>
            <a:ext cx="4635795" cy="2308324"/>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Our material cost can be divided into the following items(Without shipping):</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JLCPCB sample prototyping       14$</a:t>
            </a:r>
          </a:p>
          <a:p>
            <a:r>
              <a:rPr lang="en-US" altLang="zh-CN" b="1" dirty="0">
                <a:latin typeface="Calibri" panose="020F0502020204030204" pitchFamily="34" charset="0"/>
                <a:ea typeface="Calibri" panose="020F0502020204030204" pitchFamily="34" charset="0"/>
                <a:cs typeface="Calibri" panose="020F0502020204030204" pitchFamily="34" charset="0"/>
              </a:rPr>
              <a:t>Order from LCSC                   224.64$</a:t>
            </a:r>
          </a:p>
          <a:p>
            <a:r>
              <a:rPr lang="en-US" altLang="zh-CN" b="1" dirty="0">
                <a:latin typeface="Calibri" panose="020F0502020204030204" pitchFamily="34" charset="0"/>
                <a:ea typeface="Calibri" panose="020F0502020204030204" pitchFamily="34" charset="0"/>
                <a:cs typeface="Calibri" panose="020F0502020204030204" pitchFamily="34" charset="0"/>
              </a:rPr>
              <a:t>Order from </a:t>
            </a:r>
            <a:r>
              <a:rPr lang="en-US" altLang="zh-CN" b="1" dirty="0" err="1">
                <a:latin typeface="Calibri" panose="020F0502020204030204" pitchFamily="34" charset="0"/>
                <a:ea typeface="Calibri" panose="020F0502020204030204" pitchFamily="34" charset="0"/>
                <a:cs typeface="Calibri" panose="020F0502020204030204" pitchFamily="34" charset="0"/>
              </a:rPr>
              <a:t>Digikey</a:t>
            </a:r>
            <a:r>
              <a:rPr lang="en-US" altLang="zh-CN" b="1" dirty="0">
                <a:latin typeface="Calibri" panose="020F0502020204030204" pitchFamily="34" charset="0"/>
                <a:ea typeface="Calibri" panose="020F0502020204030204" pitchFamily="34" charset="0"/>
                <a:cs typeface="Calibri" panose="020F0502020204030204" pitchFamily="34" charset="0"/>
              </a:rPr>
              <a:t>              285.93$</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The total cost is                     524.57$</a:t>
            </a:r>
            <a:endParaRPr lang="zh-CN" altLang="en-US" b="1" dirty="0">
              <a:latin typeface="Calibri" panose="020F0502020204030204" pitchFamily="34" charset="0"/>
              <a:cs typeface="Calibri" panose="020F0502020204030204" pitchFamily="34" charset="0"/>
            </a:endParaRPr>
          </a:p>
        </p:txBody>
      </p:sp>
      <p:pic>
        <p:nvPicPr>
          <p:cNvPr id="1026" name="Picture 2" descr="Thats-nice GIFs - Get the best GIF on GIPHY">
            <a:extLst>
              <a:ext uri="{FF2B5EF4-FFF2-40B4-BE49-F238E27FC236}">
                <a16:creationId xmlns:a16="http://schemas.microsoft.com/office/drawing/2014/main" id="{5C516565-E7B7-F8A4-D3F5-390F82E0A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484" y="1494760"/>
            <a:ext cx="42862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64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CA8EB6-D8B7-A443-5026-FEB0E0FC750D}"/>
              </a:ext>
            </a:extLst>
          </p:cNvPr>
          <p:cNvSpPr txBox="1"/>
          <p:nvPr/>
        </p:nvSpPr>
        <p:spPr>
          <a:xfrm>
            <a:off x="186266" y="128601"/>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Future work</a:t>
            </a:r>
            <a:endParaRPr lang="zh-CN" altLang="en-US" sz="3200" b="1" dirty="0">
              <a:solidFill>
                <a:schemeClr val="bg1"/>
              </a:solidFill>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84AEC47-3A7D-ACFB-4FB9-C747F8B69503}"/>
              </a:ext>
            </a:extLst>
          </p:cNvPr>
          <p:cNvSpPr txBox="1"/>
          <p:nvPr/>
        </p:nvSpPr>
        <p:spPr>
          <a:xfrm>
            <a:off x="6416945" y="1166842"/>
            <a:ext cx="4399911" cy="4524315"/>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Our design is compact and supports </a:t>
            </a:r>
            <a:r>
              <a:rPr lang="en-US" altLang="zh-CN" b="1" dirty="0">
                <a:latin typeface="Calibri" panose="020F0502020204030204" pitchFamily="34" charset="0"/>
                <a:cs typeface="Calibri" panose="020F0502020204030204" pitchFamily="34" charset="0"/>
              </a:rPr>
              <a:t>the</a:t>
            </a:r>
            <a:r>
              <a:rPr lang="zh-CN" altLang="en-US" b="1" dirty="0">
                <a:latin typeface="Calibri" panose="020F0502020204030204" pitchFamily="34" charset="0"/>
                <a:cs typeface="Calibri" panose="020F0502020204030204" pitchFamily="34" charset="0"/>
              </a:rPr>
              <a:t> external power supply, but we think it can be improved in the following areas</a:t>
            </a:r>
            <a:r>
              <a:rPr lang="en-US" altLang="zh-CN" b="1" dirty="0">
                <a:latin typeface="Calibri" panose="020F0502020204030204" pitchFamily="34" charset="0"/>
                <a:cs typeface="Calibri" panose="020F0502020204030204" pitchFamily="34" charset="0"/>
              </a:rPr>
              <a:t>.</a:t>
            </a:r>
          </a:p>
          <a:p>
            <a:endParaRPr lang="en-US" altLang="zh-CN" b="1" dirty="0">
              <a:latin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Adding pull-down resistors on USB CC1 and CC2 to enhance Type-C to Type-C port compatibility/support.</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Adding a switch to extend the power supply time when using external battery power.</a:t>
            </a:r>
            <a:r>
              <a:rPr lang="zh-CN" altLang="en-US" b="1" dirty="0">
                <a:latin typeface="Calibri" panose="020F0502020204030204" pitchFamily="34" charset="0"/>
                <a:ea typeface="Calibri" panose="020F0502020204030204" pitchFamily="34" charset="0"/>
                <a:cs typeface="Calibri" panose="020F0502020204030204" pitchFamily="34" charset="0"/>
              </a:rPr>
              <a:t> </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Pull out the UART interface to headpins for debugging. </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 Design more click boards for support</a:t>
            </a:r>
          </a:p>
        </p:txBody>
      </p:sp>
      <p:pic>
        <p:nvPicPr>
          <p:cNvPr id="6" name="图片 5" descr="图示&#10;&#10;中度可信度描述已自动生成">
            <a:extLst>
              <a:ext uri="{FF2B5EF4-FFF2-40B4-BE49-F238E27FC236}">
                <a16:creationId xmlns:a16="http://schemas.microsoft.com/office/drawing/2014/main" id="{D0918124-95B7-27FF-7AA9-E27AE01B5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763" y="1166842"/>
            <a:ext cx="4953255" cy="4413477"/>
          </a:xfrm>
          <a:prstGeom prst="rect">
            <a:avLst/>
          </a:prstGeom>
        </p:spPr>
      </p:pic>
      <p:sp>
        <p:nvSpPr>
          <p:cNvPr id="8" name="文本框 7">
            <a:extLst>
              <a:ext uri="{FF2B5EF4-FFF2-40B4-BE49-F238E27FC236}">
                <a16:creationId xmlns:a16="http://schemas.microsoft.com/office/drawing/2014/main" id="{E184723C-AEB5-4FA8-8780-38EC306FEE7B}"/>
              </a:ext>
            </a:extLst>
          </p:cNvPr>
          <p:cNvSpPr txBox="1"/>
          <p:nvPr/>
        </p:nvSpPr>
        <p:spPr>
          <a:xfrm>
            <a:off x="2410046" y="5580319"/>
            <a:ext cx="1963480" cy="369332"/>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DAC click board</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9092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3715FE8-9022-4185-8D0F-8F117CC6E7DA}"/>
              </a:ext>
            </a:extLst>
          </p:cNvPr>
          <p:cNvSpPr txBox="1"/>
          <p:nvPr/>
        </p:nvSpPr>
        <p:spPr>
          <a:xfrm>
            <a:off x="186266" y="128601"/>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Our Idea of ESP32 click board (</a:t>
            </a:r>
            <a:r>
              <a:rPr lang="en-US" altLang="zh-CN" sz="3200" b="1" dirty="0" err="1">
                <a:solidFill>
                  <a:schemeClr val="bg1"/>
                </a:solidFill>
                <a:latin typeface="Calibri" panose="020F0502020204030204" pitchFamily="34" charset="0"/>
                <a:cs typeface="Calibri" panose="020F0502020204030204" pitchFamily="34" charset="0"/>
              </a:rPr>
              <a:t>Wifi</a:t>
            </a:r>
            <a:r>
              <a:rPr lang="en-US" altLang="zh-CN" sz="3200" b="1" dirty="0">
                <a:solidFill>
                  <a:schemeClr val="bg1"/>
                </a:solidFill>
                <a:latin typeface="Calibri" panose="020F0502020204030204" pitchFamily="34" charset="0"/>
                <a:cs typeface="Calibri" panose="020F0502020204030204" pitchFamily="34" charset="0"/>
              </a:rPr>
              <a:t> support)</a:t>
            </a:r>
            <a:endParaRPr lang="zh-CN" altLang="en-US" sz="3200" b="1" dirty="0">
              <a:solidFill>
                <a:schemeClr val="bg1"/>
              </a:solidFill>
              <a:latin typeface="Calibri" panose="020F0502020204030204" pitchFamily="34" charset="0"/>
              <a:cs typeface="Calibri" panose="020F0502020204030204" pitchFamily="34" charset="0"/>
            </a:endParaRPr>
          </a:p>
        </p:txBody>
      </p:sp>
      <p:grpSp>
        <p:nvGrpSpPr>
          <p:cNvPr id="3" name="组合 2">
            <a:extLst>
              <a:ext uri="{FF2B5EF4-FFF2-40B4-BE49-F238E27FC236}">
                <a16:creationId xmlns:a16="http://schemas.microsoft.com/office/drawing/2014/main" id="{6BB72D27-ED28-21C3-AF90-FADCC0649D12}"/>
              </a:ext>
            </a:extLst>
          </p:cNvPr>
          <p:cNvGrpSpPr/>
          <p:nvPr/>
        </p:nvGrpSpPr>
        <p:grpSpPr>
          <a:xfrm>
            <a:off x="2460958" y="1070344"/>
            <a:ext cx="7270084" cy="4820416"/>
            <a:chOff x="2040767" y="385962"/>
            <a:chExt cx="8530620" cy="5656211"/>
          </a:xfrm>
        </p:grpSpPr>
        <p:pic>
          <p:nvPicPr>
            <p:cNvPr id="4" name="图片 3" descr="电脑萤幕画面&#10;&#10;低可信度描述已自动生成">
              <a:extLst>
                <a:ext uri="{FF2B5EF4-FFF2-40B4-BE49-F238E27FC236}">
                  <a16:creationId xmlns:a16="http://schemas.microsoft.com/office/drawing/2014/main" id="{4B048D41-8551-F917-7C0B-8ED04DD76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770" y="385962"/>
              <a:ext cx="4501617" cy="5656211"/>
            </a:xfrm>
            <a:prstGeom prst="rect">
              <a:avLst/>
            </a:prstGeom>
          </p:spPr>
        </p:pic>
        <p:pic>
          <p:nvPicPr>
            <p:cNvPr id="5" name="图片 4" descr="图形用户界面&#10;&#10;中度可信度描述已自动生成">
              <a:extLst>
                <a:ext uri="{FF2B5EF4-FFF2-40B4-BE49-F238E27FC236}">
                  <a16:creationId xmlns:a16="http://schemas.microsoft.com/office/drawing/2014/main" id="{232625DD-C528-5B03-CA02-B54DD5FFF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767" y="385962"/>
              <a:ext cx="4055234" cy="5649833"/>
            </a:xfrm>
            <a:prstGeom prst="rect">
              <a:avLst/>
            </a:prstGeom>
          </p:spPr>
        </p:pic>
      </p:grpSp>
    </p:spTree>
    <p:extLst>
      <p:ext uri="{BB962C8B-B14F-4D97-AF65-F5344CB8AC3E}">
        <p14:creationId xmlns:p14="http://schemas.microsoft.com/office/powerpoint/2010/main" val="47432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1EB66BE-708F-455F-5A4E-8270F4306C38}"/>
              </a:ext>
            </a:extLst>
          </p:cNvPr>
          <p:cNvSpPr txBox="1"/>
          <p:nvPr/>
        </p:nvSpPr>
        <p:spPr>
          <a:xfrm>
            <a:off x="108294" y="71895"/>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Any Questions</a:t>
            </a:r>
            <a:endParaRPr lang="zh-CN" altLang="en-US" sz="32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881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F8E79-9B73-5CA0-6980-7BB025ED3297}"/>
              </a:ext>
            </a:extLst>
          </p:cNvPr>
          <p:cNvSpPr txBox="1">
            <a:spLocks/>
          </p:cNvSpPr>
          <p:nvPr/>
        </p:nvSpPr>
        <p:spPr>
          <a:xfrm>
            <a:off x="-990411" y="171741"/>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endParaRPr lang="zh-CN" altLang="en-US" sz="48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3" name="标题 1">
            <a:extLst>
              <a:ext uri="{FF2B5EF4-FFF2-40B4-BE49-F238E27FC236}">
                <a16:creationId xmlns:a16="http://schemas.microsoft.com/office/drawing/2014/main" id="{33F3077B-DEE8-B872-01A4-B527753BD159}"/>
              </a:ext>
            </a:extLst>
          </p:cNvPr>
          <p:cNvSpPr txBox="1">
            <a:spLocks/>
          </p:cNvSpPr>
          <p:nvPr/>
        </p:nvSpPr>
        <p:spPr>
          <a:xfrm>
            <a:off x="221960" y="166749"/>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The Goal of our Athena Project</a:t>
            </a:r>
            <a:r>
              <a:rPr lang="en-US" altLang="zh-CN" sz="4000" b="1" kern="0" dirty="0">
                <a:latin typeface="Calibri" panose="020F0502020204030204" pitchFamily="34" charset="0"/>
                <a:ea typeface="Calibri" panose="020F0502020204030204" pitchFamily="34" charset="0"/>
                <a:cs typeface="Calibri" panose="020F0502020204030204" pitchFamily="34" charset="0"/>
              </a:rPr>
              <a:t> </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7" name="文本框 6">
            <a:extLst>
              <a:ext uri="{FF2B5EF4-FFF2-40B4-BE49-F238E27FC236}">
                <a16:creationId xmlns:a16="http://schemas.microsoft.com/office/drawing/2014/main" id="{A2FF9D58-5E98-F93B-FEBD-0B3BCB87343F}"/>
              </a:ext>
            </a:extLst>
          </p:cNvPr>
          <p:cNvSpPr txBox="1"/>
          <p:nvPr/>
        </p:nvSpPr>
        <p:spPr>
          <a:xfrm>
            <a:off x="6096000" y="1394216"/>
            <a:ext cx="5819374" cy="4524315"/>
          </a:xfrm>
          <a:prstGeom prst="rect">
            <a:avLst/>
          </a:prstGeom>
          <a:noFill/>
        </p:spPr>
        <p:txBody>
          <a:bodyPr wrap="square">
            <a:spAutoFit/>
          </a:bodyPr>
          <a:lstStyle/>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The goal of the Athena project is to design a microcontroller based on </a:t>
            </a:r>
            <a:r>
              <a:rPr lang="en-US" altLang="zh-CN" b="1" dirty="0" err="1">
                <a:latin typeface="Calibri" panose="020F0502020204030204" pitchFamily="34" charset="0"/>
                <a:ea typeface="Calibri" panose="020F0502020204030204" pitchFamily="34" charset="0"/>
                <a:cs typeface="Calibri" panose="020F0502020204030204" pitchFamily="34" charset="0"/>
              </a:rPr>
              <a:t>Sifive's</a:t>
            </a:r>
            <a:r>
              <a:rPr lang="en-US" altLang="zh-CN" b="1" dirty="0">
                <a:latin typeface="Calibri" panose="020F0502020204030204" pitchFamily="34" charset="0"/>
                <a:ea typeface="Calibri" panose="020F0502020204030204" pitchFamily="34" charset="0"/>
                <a:cs typeface="Calibri" panose="020F0502020204030204" pitchFamily="34" charset="0"/>
              </a:rPr>
              <a:t> RISC-V FE310 processor.</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The microcontroller will replace the original development board in the undergraduate course ELEC220 at Rice University.</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This development board needs to be as compact as possible and able to be powered by external batteries for instructional use.</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This development board needs to support JTAG, I2C, and SPI interface protocols to enable support for more external devices. </a:t>
            </a:r>
          </a:p>
          <a:p>
            <a:endParaRPr lang="en-US" altLang="zh-CN" dirty="0"/>
          </a:p>
        </p:txBody>
      </p:sp>
      <p:pic>
        <p:nvPicPr>
          <p:cNvPr id="2050" name="Picture 2" descr="HiFive1 - FE310 Chips and Improved Documentation are Now Available! | Crowd  Supply">
            <a:extLst>
              <a:ext uri="{FF2B5EF4-FFF2-40B4-BE49-F238E27FC236}">
                <a16:creationId xmlns:a16="http://schemas.microsoft.com/office/drawing/2014/main" id="{805D01A1-744B-A924-4F7B-D86F76E39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14" y="1602393"/>
            <a:ext cx="5479821" cy="365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42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CF539-0265-A996-3C3B-30C32E4B20EB}"/>
              </a:ext>
            </a:extLst>
          </p:cNvPr>
          <p:cNvSpPr txBox="1">
            <a:spLocks/>
          </p:cNvSpPr>
          <p:nvPr/>
        </p:nvSpPr>
        <p:spPr>
          <a:xfrm>
            <a:off x="83647" y="120645"/>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Design and reference from predecessors.</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文本框 3">
            <a:extLst>
              <a:ext uri="{FF2B5EF4-FFF2-40B4-BE49-F238E27FC236}">
                <a16:creationId xmlns:a16="http://schemas.microsoft.com/office/drawing/2014/main" id="{C707D855-B9F8-3EA5-57B4-203A00E12A0D}"/>
              </a:ext>
            </a:extLst>
          </p:cNvPr>
          <p:cNvSpPr txBox="1"/>
          <p:nvPr/>
        </p:nvSpPr>
        <p:spPr>
          <a:xfrm>
            <a:off x="729985" y="1647789"/>
            <a:ext cx="4679575" cy="2031325"/>
          </a:xfrm>
          <a:prstGeom prst="rect">
            <a:avLst/>
          </a:prstGeom>
          <a:noFill/>
        </p:spPr>
        <p:txBody>
          <a:bodyPr wrap="square">
            <a:spAutoFit/>
          </a:bodyPr>
          <a:lstStyle/>
          <a:p>
            <a:pPr marL="342900" indent="-342900">
              <a:buAutoNum type="arabicPeriod"/>
            </a:pP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SiFive's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official website has the reference design for the FE310 development board.</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The Jennifer group previously designed a development board with similar functionality, but it was not assembled or tested.</a:t>
            </a:r>
            <a:r>
              <a:rPr lang="zh-CN" altLang="en-US" b="1" dirty="0">
                <a:latin typeface="Calibri" panose="020F0502020204030204" pitchFamily="34" charset="0"/>
                <a:cs typeface="Calibri" panose="020F0502020204030204" pitchFamily="34" charset="0"/>
              </a:rPr>
              <a:t> </a:t>
            </a:r>
            <a:endParaRPr lang="en-US" altLang="zh-CN" b="1" dirty="0">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descr="People who are really serious about software should make t… | Flickr">
            <a:extLst>
              <a:ext uri="{FF2B5EF4-FFF2-40B4-BE49-F238E27FC236}">
                <a16:creationId xmlns:a16="http://schemas.microsoft.com/office/drawing/2014/main" id="{4C0F4C7B-9BCF-93C4-A045-93CA94C8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966" y="1684263"/>
            <a:ext cx="5675940" cy="378580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92509A6-589E-9A7C-5BF7-BD468016E636}"/>
              </a:ext>
            </a:extLst>
          </p:cNvPr>
          <p:cNvSpPr txBox="1"/>
          <p:nvPr/>
        </p:nvSpPr>
        <p:spPr>
          <a:xfrm>
            <a:off x="729985" y="4198328"/>
            <a:ext cx="4825572" cy="1754326"/>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Because we are not familiar with the Eagle PCB software used by the Jennifer group for designing the PCB, we decided to refer to SiFive's reference design and create our own hardware design. Additionally, we value software and want to create our own hardware</a:t>
            </a:r>
          </a:p>
        </p:txBody>
      </p:sp>
      <p:sp>
        <p:nvSpPr>
          <p:cNvPr id="8" name="文本框 7">
            <a:extLst>
              <a:ext uri="{FF2B5EF4-FFF2-40B4-BE49-F238E27FC236}">
                <a16:creationId xmlns:a16="http://schemas.microsoft.com/office/drawing/2014/main" id="{64DFA7A9-C9F6-3C99-888A-D8A1220A1FF3}"/>
              </a:ext>
            </a:extLst>
          </p:cNvPr>
          <p:cNvSpPr txBox="1"/>
          <p:nvPr/>
        </p:nvSpPr>
        <p:spPr>
          <a:xfrm>
            <a:off x="729985" y="3828996"/>
            <a:ext cx="4595050" cy="369332"/>
          </a:xfrm>
          <a:prstGeom prst="rect">
            <a:avLst/>
          </a:prstGeom>
          <a:noFill/>
        </p:spPr>
        <p:txBody>
          <a:bodyPr wrap="square">
            <a:spAutoFit/>
          </a:bodyPr>
          <a:lstStyle/>
          <a:p>
            <a:pPr algn="ctr"/>
            <a:r>
              <a:rPr lang="en-US" altLang="zh-CN" b="1" dirty="0">
                <a:latin typeface="Calibri" panose="020F0502020204030204" pitchFamily="34" charset="0"/>
                <a:ea typeface="Calibri" panose="020F0502020204030204" pitchFamily="34" charset="0"/>
                <a:cs typeface="Calibri" panose="020F0502020204030204" pitchFamily="34" charset="0"/>
              </a:rPr>
              <a:t>Our idea</a:t>
            </a:r>
            <a:endParaRPr lang="zh-CN" altLang="en-US" b="1"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53DC1DB6-2A2B-5CBE-94E9-85A793A1FB0D}"/>
              </a:ext>
            </a:extLst>
          </p:cNvPr>
          <p:cNvSpPr txBox="1"/>
          <p:nvPr/>
        </p:nvSpPr>
        <p:spPr>
          <a:xfrm>
            <a:off x="1635419" y="1355663"/>
            <a:ext cx="6162594" cy="369332"/>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The work of our predecessors</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2900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47A7DB2-EEDD-A100-8EF7-0A25386380FA}"/>
              </a:ext>
            </a:extLst>
          </p:cNvPr>
          <p:cNvSpPr txBox="1">
            <a:spLocks/>
          </p:cNvSpPr>
          <p:nvPr/>
        </p:nvSpPr>
        <p:spPr>
          <a:xfrm>
            <a:off x="221960" y="166749"/>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What we can improve in our project</a:t>
            </a:r>
            <a:r>
              <a:rPr lang="en-US" altLang="zh-CN" sz="4000" b="1" kern="0" dirty="0">
                <a:latin typeface="Calibri" panose="020F0502020204030204" pitchFamily="34" charset="0"/>
                <a:ea typeface="Calibri" panose="020F0502020204030204" pitchFamily="34" charset="0"/>
                <a:cs typeface="Calibri" panose="020F0502020204030204" pitchFamily="34" charset="0"/>
              </a:rPr>
              <a:t> </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pic>
        <p:nvPicPr>
          <p:cNvPr id="4098" name="Picture 2" descr="How-dare-you GIFs - Get the best GIF on GIPHY">
            <a:extLst>
              <a:ext uri="{FF2B5EF4-FFF2-40B4-BE49-F238E27FC236}">
                <a16:creationId xmlns:a16="http://schemas.microsoft.com/office/drawing/2014/main" id="{579CD722-4DC6-27B9-FF9E-5FE657FC0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644" y="1938337"/>
            <a:ext cx="4572000" cy="29813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5290334-79EB-2B28-0583-C706730CE052}"/>
              </a:ext>
            </a:extLst>
          </p:cNvPr>
          <p:cNvSpPr txBox="1"/>
          <p:nvPr/>
        </p:nvSpPr>
        <p:spPr>
          <a:xfrm>
            <a:off x="6305829" y="1330801"/>
            <a:ext cx="4750654" cy="3785652"/>
          </a:xfrm>
          <a:prstGeom prst="rect">
            <a:avLst/>
          </a:prstGeom>
          <a:noFill/>
        </p:spPr>
        <p:txBody>
          <a:bodyPr wrap="square">
            <a:spAutoFit/>
          </a:bodyPr>
          <a:lstStyle/>
          <a:p>
            <a:pPr marL="342900" indent="-342900">
              <a:buAutoNum type="arabicPeriod"/>
            </a:pPr>
            <a:r>
              <a:rPr lang="zh-CN" altLang="en-US" sz="2400" b="1" dirty="0">
                <a:latin typeface="Calibri" panose="020F0502020204030204" pitchFamily="34" charset="0"/>
                <a:cs typeface="Calibri" panose="020F0502020204030204" pitchFamily="34" charset="0"/>
              </a:rPr>
              <a:t>SiFive uses Segger's J-Link product, and if we use Segger's J-Link in our design, it will require a commercial license fee, which can cost thousands of dollars.</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sz="2400" b="1" dirty="0">
                <a:latin typeface="Calibri" panose="020F0502020204030204" pitchFamily="34" charset="0"/>
                <a:ea typeface="Calibri" panose="020F0502020204030204" pitchFamily="34" charset="0"/>
                <a:cs typeface="Calibri" panose="020F0502020204030204" pitchFamily="34" charset="0"/>
              </a:rPr>
              <a:t> Using a local supplier can help us prototype PCBs, but the prices are outrageous - getting samples within 2 weeks costs over $2000 </a:t>
            </a:r>
            <a:endParaRPr lang="zh-CN" altLang="en-US" sz="2400" b="1"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38C55AD3-045D-5410-6CD1-2FE816062C85}"/>
              </a:ext>
            </a:extLst>
          </p:cNvPr>
          <p:cNvSpPr txBox="1"/>
          <p:nvPr/>
        </p:nvSpPr>
        <p:spPr>
          <a:xfrm>
            <a:off x="6527822" y="5345059"/>
            <a:ext cx="4621709" cy="646331"/>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We want to spend our budget on something more meaningful</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1813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01E-572D-5719-778F-7E358F6B3A3B}"/>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We have made the following improvements.</a:t>
            </a:r>
            <a:endParaRPr lang="zh-CN" altLang="en-US" sz="3200" b="1"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文本框 3">
            <a:extLst>
              <a:ext uri="{FF2B5EF4-FFF2-40B4-BE49-F238E27FC236}">
                <a16:creationId xmlns:a16="http://schemas.microsoft.com/office/drawing/2014/main" id="{574DBE3B-A7B4-7F43-32F6-8EA5235E52B7}"/>
              </a:ext>
            </a:extLst>
          </p:cNvPr>
          <p:cNvSpPr txBox="1"/>
          <p:nvPr/>
        </p:nvSpPr>
        <p:spPr>
          <a:xfrm>
            <a:off x="365272" y="1403079"/>
            <a:ext cx="5389990" cy="4801314"/>
          </a:xfrm>
          <a:prstGeom prst="rect">
            <a:avLst/>
          </a:prstGeom>
          <a:noFill/>
        </p:spPr>
        <p:txBody>
          <a:bodyPr wrap="square">
            <a:spAutoFit/>
          </a:bodyPr>
          <a:lstStyle/>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We noticed that one of  </a:t>
            </a: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SiFive's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discontinued development board used FTDI's FT2232HL as a debugger, which can be used as an alternative to </a:t>
            </a: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Segger's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J-link. We think it's worth a try.</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Since our team member </a:t>
            </a:r>
            <a:r>
              <a:rPr lang="en-US" altLang="zh-CN" b="1" dirty="0" err="1">
                <a:latin typeface="Calibri" panose="020F0502020204030204" pitchFamily="34" charset="0"/>
                <a:ea typeface="Calibri" panose="020F0502020204030204" pitchFamily="34" charset="0"/>
                <a:cs typeface="Calibri" panose="020F0502020204030204" pitchFamily="34" charset="0"/>
              </a:rPr>
              <a:t>Yufei</a:t>
            </a:r>
            <a:r>
              <a:rPr lang="en-US" altLang="zh-CN" b="1" dirty="0">
                <a:latin typeface="Calibri" panose="020F0502020204030204" pitchFamily="34" charset="0"/>
                <a:ea typeface="Calibri" panose="020F0502020204030204" pitchFamily="34" charset="0"/>
                <a:cs typeface="Calibri" panose="020F0502020204030204" pitchFamily="34" charset="0"/>
              </a:rPr>
              <a:t> Gu has experience in assembling PCBs, we have decided to use JLCPCB, a PCB supplier from China, to manufacture our PCBs. We will assemble them ourselves, which will not only allow us to conveniently debug and ensure that there are no issues caused by assembly, but also significantly reduce the development cost.</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We replaced Micro USB with USB Type-C to increase universality, but we still use the USB 2.0 protocol.</a:t>
            </a:r>
            <a:r>
              <a:rPr lang="en-US" altLang="zh-CN" b="1" dirty="0">
                <a:latin typeface="Calibri" panose="020F0502020204030204" pitchFamily="34" charset="0"/>
                <a:ea typeface="Calibri" panose="020F0502020204030204" pitchFamily="34" charset="0"/>
                <a:cs typeface="Calibri" panose="020F0502020204030204" pitchFamily="34" charset="0"/>
              </a:rPr>
              <a:t> </a:t>
            </a: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zh-CN" altLang="en-US" dirty="0"/>
          </a:p>
        </p:txBody>
      </p:sp>
      <p:pic>
        <p:nvPicPr>
          <p:cNvPr id="5124" name="Picture 4" descr="鸡你太美GIF - 鸡你太美- Discover &amp; Share GIFs">
            <a:extLst>
              <a:ext uri="{FF2B5EF4-FFF2-40B4-BE49-F238E27FC236}">
                <a16:creationId xmlns:a16="http://schemas.microsoft.com/office/drawing/2014/main" id="{76A3327E-181D-1981-6E1E-0AF65AC54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739" y="2235653"/>
            <a:ext cx="47434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9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7BB23-11E5-1C1E-0671-B0E2F2C152AD}"/>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3200" b="1" kern="0" dirty="0">
                <a:solidFill>
                  <a:schemeClr val="bg1"/>
                </a:solidFill>
                <a:latin typeface="Calibri" panose="020F0502020204030204" pitchFamily="34" charset="0"/>
                <a:ea typeface="Calibri" panose="020F0502020204030204" pitchFamily="34" charset="0"/>
                <a:cs typeface="Calibri" panose="020F0502020204030204" pitchFamily="34" charset="0"/>
              </a:rPr>
              <a:t>Thank you FTDI</a:t>
            </a:r>
            <a:endParaRPr lang="zh-CN" altLang="en-US" sz="32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6146" name="Picture 2" descr="Elon Musk Dances Like Nobody's Watching At Tesla Event In China">
            <a:extLst>
              <a:ext uri="{FF2B5EF4-FFF2-40B4-BE49-F238E27FC236}">
                <a16:creationId xmlns:a16="http://schemas.microsoft.com/office/drawing/2014/main" id="{A78B3001-1965-AD4C-6FFC-452A13B64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04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Our schematic design(Power supply and debugger.)</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8" name="图片 7">
            <a:extLst>
              <a:ext uri="{FF2B5EF4-FFF2-40B4-BE49-F238E27FC236}">
                <a16:creationId xmlns:a16="http://schemas.microsoft.com/office/drawing/2014/main" id="{BE20A360-6D47-8FA0-B617-6A317A5BA3B7}"/>
              </a:ext>
            </a:extLst>
          </p:cNvPr>
          <p:cNvPicPr>
            <a:picLocks noChangeAspect="1"/>
          </p:cNvPicPr>
          <p:nvPr/>
        </p:nvPicPr>
        <p:blipFill>
          <a:blip r:embed="rId2"/>
          <a:stretch>
            <a:fillRect/>
          </a:stretch>
        </p:blipFill>
        <p:spPr>
          <a:xfrm>
            <a:off x="436704" y="1675120"/>
            <a:ext cx="5727726" cy="3799754"/>
          </a:xfrm>
          <a:prstGeom prst="rect">
            <a:avLst/>
          </a:prstGeom>
        </p:spPr>
      </p:pic>
      <p:pic>
        <p:nvPicPr>
          <p:cNvPr id="10" name="图片 9">
            <a:extLst>
              <a:ext uri="{FF2B5EF4-FFF2-40B4-BE49-F238E27FC236}">
                <a16:creationId xmlns:a16="http://schemas.microsoft.com/office/drawing/2014/main" id="{10D6AC05-F911-30A6-4450-D35C3BCA2503}"/>
              </a:ext>
            </a:extLst>
          </p:cNvPr>
          <p:cNvPicPr>
            <a:picLocks noChangeAspect="1"/>
          </p:cNvPicPr>
          <p:nvPr/>
        </p:nvPicPr>
        <p:blipFill>
          <a:blip r:embed="rId3"/>
          <a:stretch>
            <a:fillRect/>
          </a:stretch>
        </p:blipFill>
        <p:spPr>
          <a:xfrm>
            <a:off x="6164430" y="1675120"/>
            <a:ext cx="5741060" cy="3799754"/>
          </a:xfrm>
          <a:prstGeom prst="rect">
            <a:avLst/>
          </a:prstGeom>
        </p:spPr>
      </p:pic>
    </p:spTree>
    <p:extLst>
      <p:ext uri="{BB962C8B-B14F-4D97-AF65-F5344CB8AC3E}">
        <p14:creationId xmlns:p14="http://schemas.microsoft.com/office/powerpoint/2010/main" val="423936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Our schematic design(</a:t>
            </a:r>
            <a:r>
              <a:rPr lang="en-US" altLang="zh-CN" sz="4000" b="1" kern="0" dirty="0" err="1">
                <a:solidFill>
                  <a:schemeClr val="bg1"/>
                </a:solidFill>
                <a:latin typeface="Calibri" panose="020F0502020204030204" pitchFamily="34" charset="0"/>
                <a:ea typeface="Calibri" panose="020F0502020204030204" pitchFamily="34" charset="0"/>
                <a:cs typeface="Calibri" panose="020F0502020204030204" pitchFamily="34" charset="0"/>
              </a:rPr>
              <a:t>SiFive</a:t>
            </a:r>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 EF310-G002)</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6" name="图片 5">
            <a:extLst>
              <a:ext uri="{FF2B5EF4-FFF2-40B4-BE49-F238E27FC236}">
                <a16:creationId xmlns:a16="http://schemas.microsoft.com/office/drawing/2014/main" id="{C6C647A1-E771-927A-9371-27CFF64E9432}"/>
              </a:ext>
            </a:extLst>
          </p:cNvPr>
          <p:cNvPicPr>
            <a:picLocks noChangeAspect="1"/>
          </p:cNvPicPr>
          <p:nvPr/>
        </p:nvPicPr>
        <p:blipFill>
          <a:blip r:embed="rId2"/>
          <a:stretch>
            <a:fillRect/>
          </a:stretch>
        </p:blipFill>
        <p:spPr>
          <a:xfrm>
            <a:off x="1952593" y="805673"/>
            <a:ext cx="7901010" cy="5246653"/>
          </a:xfrm>
          <a:prstGeom prst="rect">
            <a:avLst/>
          </a:prstGeom>
        </p:spPr>
      </p:pic>
    </p:spTree>
    <p:extLst>
      <p:ext uri="{BB962C8B-B14F-4D97-AF65-F5344CB8AC3E}">
        <p14:creationId xmlns:p14="http://schemas.microsoft.com/office/powerpoint/2010/main" val="7268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PCB Design (4-layer-board)</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grpSp>
        <p:nvGrpSpPr>
          <p:cNvPr id="8" name="组合 7">
            <a:extLst>
              <a:ext uri="{FF2B5EF4-FFF2-40B4-BE49-F238E27FC236}">
                <a16:creationId xmlns:a16="http://schemas.microsoft.com/office/drawing/2014/main" id="{3F8CF1BC-4954-744A-BC45-DF199BC99034}"/>
              </a:ext>
            </a:extLst>
          </p:cNvPr>
          <p:cNvGrpSpPr/>
          <p:nvPr/>
        </p:nvGrpSpPr>
        <p:grpSpPr>
          <a:xfrm>
            <a:off x="1390774" y="1270000"/>
            <a:ext cx="9943176" cy="4172964"/>
            <a:chOff x="806574" y="975872"/>
            <a:chExt cx="12020426" cy="4906256"/>
          </a:xfrm>
        </p:grpSpPr>
        <p:pic>
          <p:nvPicPr>
            <p:cNvPr id="7170" name="Picture 2">
              <a:extLst>
                <a:ext uri="{FF2B5EF4-FFF2-40B4-BE49-F238E27FC236}">
                  <a16:creationId xmlns:a16="http://schemas.microsoft.com/office/drawing/2014/main" id="{F94B87BA-B6AA-1184-24BC-B31D6062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74" y="975872"/>
              <a:ext cx="3369642" cy="49062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E14F42F-1EC9-B57B-58EA-E235B4A37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15" y="975872"/>
              <a:ext cx="3154995" cy="490625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片包含 游戏机, 电子, 电路&#10;&#10;描述已自动生成">
              <a:extLst>
                <a:ext uri="{FF2B5EF4-FFF2-40B4-BE49-F238E27FC236}">
                  <a16:creationId xmlns:a16="http://schemas.microsoft.com/office/drawing/2014/main" id="{35C2B268-EF5A-827A-6A06-9C191D854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210" y="980373"/>
              <a:ext cx="5495790" cy="4901755"/>
            </a:xfrm>
            <a:prstGeom prst="rect">
              <a:avLst/>
            </a:prstGeom>
          </p:spPr>
        </p:pic>
      </p:grpSp>
    </p:spTree>
    <p:extLst>
      <p:ext uri="{BB962C8B-B14F-4D97-AF65-F5344CB8AC3E}">
        <p14:creationId xmlns:p14="http://schemas.microsoft.com/office/powerpoint/2010/main" val="19778129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729</Words>
  <Application>Microsoft Office PowerPoint</Application>
  <PresentationFormat>宽屏</PresentationFormat>
  <Paragraphs>72</Paragraphs>
  <Slides>17</Slides>
  <Notes>4</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17</vt:i4>
      </vt:variant>
    </vt:vector>
  </HeadingPairs>
  <TitlesOfParts>
    <vt:vector size="23" baseType="lpstr">
      <vt:lpstr>等线</vt:lpstr>
      <vt:lpstr>等线 Light</vt:lpstr>
      <vt:lpstr>Arial</vt:lpstr>
      <vt:lpstr>Calibri</vt:lpstr>
      <vt:lpstr>Office 主题​​</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b084409</dc:creator>
  <cp:lastModifiedBy>b084409</cp:lastModifiedBy>
  <cp:revision>7</cp:revision>
  <dcterms:created xsi:type="dcterms:W3CDTF">2023-04-26T01:55:11Z</dcterms:created>
  <dcterms:modified xsi:type="dcterms:W3CDTF">2023-04-27T23:22:56Z</dcterms:modified>
</cp:coreProperties>
</file>